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61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63" r:id="rId12"/>
    <p:sldId id="274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A2A-2397-40D1-8A41-3E253DECC9CC}">
          <p14:sldIdLst>
            <p14:sldId id="257"/>
            <p14:sldId id="260"/>
            <p14:sldId id="261"/>
            <p14:sldId id="266"/>
            <p14:sldId id="267"/>
            <p14:sldId id="268"/>
            <p14:sldId id="269"/>
            <p14:sldId id="271"/>
            <p14:sldId id="270"/>
            <p14:sldId id="272"/>
            <p14:sldId id="26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60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888F4-0D07-4A15-9798-109BA8CC7880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537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1" y="4082242"/>
            <a:ext cx="5862437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949" y="5530412"/>
            <a:ext cx="85344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879" y="-66947"/>
            <a:ext cx="5705415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91" y="-189247"/>
            <a:ext cx="6470808" cy="25883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37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3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26164"/>
            <a:ext cx="12192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6079" y="245242"/>
            <a:ext cx="87376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232" y="556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7EE64FED-176C-7041-9AB1-C30BA21FDC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F170DD6-C84C-984E-83C8-F919C4C50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259" y="4572000"/>
            <a:ext cx="188342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189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oer@fpmseta.org.za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ngileD@fpmseta.org.za" TargetMode="External"/><Relationship Id="rId5" Type="http://schemas.openxmlformats.org/officeDocument/2006/relationships/hyperlink" Target="mailto:LeighH@fpmseta.org.za" TargetMode="External"/><Relationship Id="rId4" Type="http://schemas.openxmlformats.org/officeDocument/2006/relationships/hyperlink" Target="mailto:WilliamM@fpmseta.org.z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97003"/>
            <a:ext cx="6619742" cy="186099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FP&amp;M SETA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PRESENTATION ON </a:t>
            </a:r>
          </a:p>
          <a:p>
            <a:pPr algn="ctr" defTabSz="457189"/>
            <a:r>
              <a:rPr lang="en-US" sz="3200" b="1" dirty="0">
                <a:solidFill>
                  <a:prstClr val="white"/>
                </a:solidFill>
              </a:rPr>
              <a:t>Discretionary Grants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11" y="1350893"/>
            <a:ext cx="3873863" cy="38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0914" y="431353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 smtClean="0">
                <a:solidFill>
                  <a:schemeClr val="bg1"/>
                </a:solidFill>
              </a:rPr>
              <a:t>Section 5: Implementation During Covid-19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714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54838D"/>
                </a:solidFill>
              </a:rPr>
              <a:t>Stakeholders implementing SETA DG projects must adhere to the following:</a:t>
            </a:r>
            <a:endParaRPr lang="en-ZA" sz="2600" i="1" dirty="0">
              <a:solidFill>
                <a:srgbClr val="54838D"/>
              </a:solidFill>
            </a:endParaRP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  <a:p>
            <a:r>
              <a:rPr lang="en-ZA" sz="2600" i="1" dirty="0">
                <a:solidFill>
                  <a:srgbClr val="54838D"/>
                </a:solidFill>
              </a:rPr>
              <a:t>Workplaces/ Training Centres must adhere to COVID-19 </a:t>
            </a:r>
            <a:r>
              <a:rPr lang="en-ZA" sz="2600" b="1" dirty="0">
                <a:solidFill>
                  <a:schemeClr val="accent1">
                    <a:lumMod val="75000"/>
                  </a:schemeClr>
                </a:solidFill>
              </a:rPr>
              <a:t>regulation</a:t>
            </a:r>
            <a:r>
              <a:rPr lang="en-ZA" sz="27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ZA" sz="2600" i="1" dirty="0">
                <a:solidFill>
                  <a:srgbClr val="54838D"/>
                </a:solidFill>
              </a:rPr>
              <a:t> (i.e. social distancing, availability of sanitizer and PPE, regular temperature checking, regular sanitizing of workspaces).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Introduction of e-Learning platforms as a means of delivering training.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The use of the FP&amp;M SETA Career Portal as a platform for learner recruitment and for placing job vacancies by employers.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Stakeholders are to make use of electronic channels when claiming for payments (i.e. submitting Portfolio of Evidence electronically, invoices, learner registration documents.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Registration of learners on the system needs to take place 2 weeks prior to commencement date of the programme to avoid learner dropouts.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Stakeholders must make themselves available for Online Monitoring and Evaluation as and when it is required.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Stakeholders must ensure that learner stipends are paid timeously (SETA will from time to time communicate with stakeholder during this period)</a:t>
            </a:r>
          </a:p>
          <a:p>
            <a:endParaRPr lang="en-ZA" sz="2600" i="1" dirty="0">
              <a:solidFill>
                <a:srgbClr val="54838D"/>
              </a:solidFill>
            </a:endParaRP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261" y="1146771"/>
            <a:ext cx="9971503" cy="105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96" dirty="0">
              <a:solidFill>
                <a:srgbClr val="54838D"/>
              </a:solidFill>
            </a:endParaRP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8048" y="297688"/>
            <a:ext cx="4933952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3048" b="1" dirty="0" smtClean="0">
                <a:solidFill>
                  <a:schemeClr val="bg1"/>
                </a:solidFill>
              </a:rPr>
              <a:t>Section 7: Contact Details</a:t>
            </a:r>
            <a:endParaRPr lang="en-US" sz="2096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72" y="1676725"/>
            <a:ext cx="4038199" cy="280002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6807948-65BE-4D80-82AF-E6A70D76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902" y="1550822"/>
            <a:ext cx="749873" cy="381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E3E84-0378-426D-9B40-65F03B3E7A6A}"/>
              </a:ext>
            </a:extLst>
          </p:cNvPr>
          <p:cNvSpPr txBox="1"/>
          <p:nvPr/>
        </p:nvSpPr>
        <p:spPr>
          <a:xfrm>
            <a:off x="1379269" y="1249832"/>
            <a:ext cx="46003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3666F"/>
                </a:solidFill>
              </a:rPr>
              <a:t>Johannesburg: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William Malema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011 403 1700/ 073 139 6598</a:t>
            </a:r>
          </a:p>
          <a:p>
            <a:r>
              <a:rPr lang="en-US" sz="2000" dirty="0">
                <a:solidFill>
                  <a:srgbClr val="43666F"/>
                </a:solidFill>
                <a:hlinkClick r:id="rId4"/>
              </a:rPr>
              <a:t>WilliamM@fpmseta.org.za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r>
              <a:rPr lang="en-US" sz="2000" dirty="0">
                <a:solidFill>
                  <a:srgbClr val="43666F"/>
                </a:solidFill>
              </a:rPr>
              <a:t>Cape Town: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Leigh Hayes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021 462 0057/ 082 775 2694</a:t>
            </a:r>
          </a:p>
          <a:p>
            <a:r>
              <a:rPr lang="en-US" sz="2000" dirty="0">
                <a:solidFill>
                  <a:srgbClr val="43666F"/>
                </a:solidFill>
                <a:hlinkClick r:id="rId5"/>
              </a:rPr>
              <a:t>LeighH@fpmseta.org.za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r>
              <a:rPr lang="en-US" sz="2000" dirty="0">
                <a:solidFill>
                  <a:srgbClr val="43666F"/>
                </a:solidFill>
              </a:rPr>
              <a:t>Durban: </a:t>
            </a:r>
          </a:p>
          <a:p>
            <a:r>
              <a:rPr lang="en-US" sz="2000" dirty="0">
                <a:solidFill>
                  <a:srgbClr val="43666F"/>
                </a:solidFill>
              </a:rPr>
              <a:t>Lungile Dlamini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031 702 4482/ 074 146 9765</a:t>
            </a:r>
          </a:p>
          <a:p>
            <a:r>
              <a:rPr lang="en-US" sz="2000" dirty="0">
                <a:solidFill>
                  <a:srgbClr val="43666F"/>
                </a:solidFill>
                <a:hlinkClick r:id="rId6"/>
              </a:rPr>
              <a:t>LungileD@fpmseta.org.za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800" dirty="0">
              <a:solidFill>
                <a:srgbClr val="43666F"/>
              </a:solidFill>
            </a:endParaRPr>
          </a:p>
          <a:p>
            <a:endParaRPr lang="en-US" sz="2800" dirty="0">
              <a:solidFill>
                <a:srgbClr val="43666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2DB1A2-2738-4E82-AA97-81027FAA1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96933" y="309197"/>
            <a:ext cx="755970" cy="3810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C62B7-090D-48E7-AD35-3E0AAC67AC07}"/>
              </a:ext>
            </a:extLst>
          </p:cNvPr>
          <p:cNvSpPr txBox="1"/>
          <p:nvPr/>
        </p:nvSpPr>
        <p:spPr>
          <a:xfrm>
            <a:off x="8896118" y="2736052"/>
            <a:ext cx="4014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3666F"/>
                </a:solidFill>
              </a:rPr>
              <a:t>Joe Rametsi</a:t>
            </a:r>
          </a:p>
          <a:p>
            <a:r>
              <a:rPr lang="en-US" sz="2000" dirty="0">
                <a:solidFill>
                  <a:srgbClr val="43666F"/>
                </a:solidFill>
              </a:rPr>
              <a:t>Project Strategic Support</a:t>
            </a:r>
          </a:p>
          <a:p>
            <a:r>
              <a:rPr lang="en-US" sz="2000" dirty="0">
                <a:solidFill>
                  <a:srgbClr val="43666F"/>
                </a:solidFill>
              </a:rPr>
              <a:t>011 403 1700/ 078 198 3017</a:t>
            </a:r>
          </a:p>
          <a:p>
            <a:r>
              <a:rPr lang="en-US" sz="2000" dirty="0">
                <a:solidFill>
                  <a:srgbClr val="43666F"/>
                </a:solidFill>
                <a:hlinkClick r:id="rId8"/>
              </a:rPr>
              <a:t>joer@fpmseta.org.za</a:t>
            </a:r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  <a:p>
            <a:endParaRPr lang="en-US" sz="2000" dirty="0">
              <a:solidFill>
                <a:srgbClr val="4366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0CA54-A189-47AA-8C05-4DE37D7C609A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722254" y="2898858"/>
            <a:ext cx="272704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0" cap="none" spc="0" dirty="0" smtClean="0">
                <a:ln w="0"/>
                <a:solidFill>
                  <a:srgbClr val="7B9C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67" y="1460433"/>
            <a:ext cx="4477288" cy="44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719795" y="1526959"/>
            <a:ext cx="7333863" cy="45115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30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FP&amp;M SETA Background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DG Purpose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		DG Applications and Specifications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	           Funding approval process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		 Project Implementation during Covid-19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96" dirty="0">
                <a:solidFill>
                  <a:srgbClr val="A5B878"/>
                </a:solidFill>
              </a:rPr>
              <a:t>				</a:t>
            </a:r>
            <a:r>
              <a:rPr lang="en-US" sz="2096" b="1" dirty="0">
                <a:solidFill>
                  <a:srgbClr val="A5B878"/>
                </a:solidFill>
              </a:rPr>
              <a:t>Contact Details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96" b="1" dirty="0">
              <a:solidFill>
                <a:srgbClr val="A5B87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96" dirty="0">
              <a:solidFill>
                <a:srgbClr val="A5B8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006">
            <a:off x="2948557" y="554881"/>
            <a:ext cx="1078307" cy="5777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6343" y="1540384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01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471" y="2090989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02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5043" y="2637577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03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5691" y="3178119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04</a:t>
            </a:r>
            <a:endParaRPr lang="en-US" sz="3048" dirty="0">
              <a:solidFill>
                <a:srgbClr val="78AA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5" y="3415196"/>
            <a:ext cx="2913069" cy="2913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58881" y="166668"/>
            <a:ext cx="286931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63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1E8768-A16F-4F5B-A635-94FB8DE93BF7}"/>
              </a:ext>
            </a:extLst>
          </p:cNvPr>
          <p:cNvSpPr/>
          <p:nvPr/>
        </p:nvSpPr>
        <p:spPr>
          <a:xfrm>
            <a:off x="4631979" y="3749536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05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E314D-D11B-4534-88EB-072856CBC657}"/>
              </a:ext>
            </a:extLst>
          </p:cNvPr>
          <p:cNvSpPr/>
          <p:nvPr/>
        </p:nvSpPr>
        <p:spPr>
          <a:xfrm>
            <a:off x="5003857" y="4298407"/>
            <a:ext cx="582211" cy="5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06</a:t>
            </a:r>
            <a:endParaRPr lang="en-US" sz="3048" dirty="0">
              <a:solidFill>
                <a:srgbClr val="78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6709" y="388409"/>
            <a:ext cx="574529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1: FP&amp;M SETA Background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00748F-04A0-4E06-AB9A-B2C693AC67E1}"/>
              </a:ext>
            </a:extLst>
          </p:cNvPr>
          <p:cNvSpPr txBox="1">
            <a:spLocks/>
          </p:cNvSpPr>
          <p:nvPr/>
        </p:nvSpPr>
        <p:spPr>
          <a:xfrm>
            <a:off x="437508" y="1253938"/>
            <a:ext cx="10946258" cy="4643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483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i="1" dirty="0"/>
              <a:t>The FP&amp;M SETA Board approved a New Business Model as from 2014-2015 onwards: </a:t>
            </a:r>
          </a:p>
          <a:p>
            <a:pPr lvl="1"/>
            <a:r>
              <a:rPr lang="en-ZA" sz="2800" i="1" dirty="0"/>
              <a:t>The main objective: </a:t>
            </a:r>
          </a:p>
          <a:p>
            <a:pPr lvl="2"/>
            <a:r>
              <a:rPr lang="en-ZA" sz="2400" i="1" dirty="0"/>
              <a:t>Increase Efficiencies </a:t>
            </a:r>
          </a:p>
          <a:p>
            <a:pPr lvl="2"/>
            <a:r>
              <a:rPr lang="en-ZA" sz="2400" i="1" dirty="0"/>
              <a:t>Unblock bottlenecks </a:t>
            </a:r>
          </a:p>
          <a:p>
            <a:r>
              <a:rPr lang="en-ZA" i="1" dirty="0"/>
              <a:t>Decentralising Implementation Functions to Regional Offices.</a:t>
            </a:r>
          </a:p>
          <a:p>
            <a:r>
              <a:rPr lang="en-ZA" i="1" dirty="0"/>
              <a:t>Align FP&amp;M SETA to disburse and commit funding in the current Financial Year. </a:t>
            </a:r>
          </a:p>
          <a:p>
            <a:r>
              <a:rPr lang="en-ZA" i="1" dirty="0"/>
              <a:t>Professional execution of projects, with reduced errors. </a:t>
            </a:r>
          </a:p>
          <a:p>
            <a:r>
              <a:rPr lang="en-ZA" i="1" dirty="0"/>
              <a:t>Efficient and quick turnaround time for payment of grants.</a:t>
            </a:r>
          </a:p>
          <a:p>
            <a:r>
              <a:rPr lang="en-ZA" i="1" dirty="0"/>
              <a:t>Reduce inappropriate reporting and accounting challenges.</a:t>
            </a:r>
          </a:p>
          <a:p>
            <a:r>
              <a:rPr lang="en-ZA" i="1" dirty="0"/>
              <a:t>Regional support and assistance for all stakeholders. </a:t>
            </a:r>
          </a:p>
          <a:p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69019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1204" y="335211"/>
            <a:ext cx="3778663" cy="103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2: DG Purpose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DF9003-439F-4EE3-A9C8-44A3F360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33475"/>
            <a:ext cx="12077700" cy="4854575"/>
          </a:xfrm>
        </p:spPr>
        <p:txBody>
          <a:bodyPr>
            <a:normAutofit/>
          </a:bodyPr>
          <a:lstStyle/>
          <a:p>
            <a:pPr marL="685800" lvl="1" indent="-228600" defTabSz="914400">
              <a:lnSpc>
                <a:spcPct val="90000"/>
              </a:lnSpc>
              <a:buFont typeface="Arial"/>
              <a:buChar char="•"/>
            </a:pPr>
            <a:r>
              <a:rPr lang="en-ZA" sz="2600" i="1" dirty="0">
                <a:solidFill>
                  <a:srgbClr val="54838D"/>
                </a:solidFill>
              </a:rPr>
              <a:t>Purpose of Discretionary Grants:</a:t>
            </a:r>
          </a:p>
          <a:p>
            <a:pPr marL="685800" lvl="1" indent="-228600" defTabSz="914400">
              <a:lnSpc>
                <a:spcPct val="90000"/>
              </a:lnSpc>
              <a:buFont typeface="Arial"/>
              <a:buChar char="•"/>
            </a:pPr>
            <a:endParaRPr lang="en-ZA" sz="2600" i="1" dirty="0">
              <a:solidFill>
                <a:srgbClr val="54838D"/>
              </a:solidFill>
            </a:endParaRPr>
          </a:p>
          <a:p>
            <a:pPr marL="971532" lvl="1" indent="-228600" defTabSz="914400">
              <a:lnSpc>
                <a:spcPct val="90000"/>
              </a:lnSpc>
              <a:buFont typeface="Arial"/>
              <a:buChar char="•"/>
            </a:pPr>
            <a:r>
              <a:rPr lang="en-ZA" sz="2600" i="1" dirty="0">
                <a:solidFill>
                  <a:srgbClr val="54838D"/>
                </a:solidFill>
              </a:rPr>
              <a:t>To implement projects which assist the SETA in meeting the following: </a:t>
            </a: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 Sector Skills Plan.</a:t>
            </a:r>
          </a:p>
          <a:p>
            <a:pPr marL="1371571" lvl="2" indent="-228600" defTabSz="914400">
              <a:lnSpc>
                <a:spcPct val="90000"/>
              </a:lnSpc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Strategic Plan.</a:t>
            </a:r>
          </a:p>
          <a:p>
            <a:pPr marL="1371571" lvl="2" indent="-228600" defTabSz="914400">
              <a:lnSpc>
                <a:spcPct val="90000"/>
              </a:lnSpc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Annual Performance Plan.</a:t>
            </a:r>
          </a:p>
          <a:p>
            <a:pPr lvl="2" indent="0" defTabSz="914400">
              <a:lnSpc>
                <a:spcPct val="90000"/>
              </a:lnSpc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pPr marL="1371571" lvl="2" indent="-228600" defTabSz="914400">
              <a:lnSpc>
                <a:spcPct val="90000"/>
              </a:lnSpc>
            </a:pPr>
            <a:r>
              <a:rPr lang="en-ZA" sz="2600" i="1" dirty="0">
                <a:solidFill>
                  <a:srgbClr val="54838D"/>
                </a:solidFill>
              </a:rPr>
              <a:t> As per SLA signed between the Department of Higher Education </a:t>
            </a:r>
          </a:p>
          <a:p>
            <a:pPr lvl="2" indent="0" defTabSz="914400">
              <a:lnSpc>
                <a:spcPct val="90000"/>
              </a:lnSpc>
              <a:buNone/>
            </a:pPr>
            <a:r>
              <a:rPr lang="en-ZA" sz="2600" i="1" dirty="0">
                <a:solidFill>
                  <a:srgbClr val="54838D"/>
                </a:solidFill>
              </a:rPr>
              <a:t>    and the SETA.</a:t>
            </a: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6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92392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Discretionary Grant Funding window opens annually, parallel to the WSP/ATR Mandatory Grant submission and will close on the 30th April 2021.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Process aligned to DHET reporting requirements.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Project implementation must take place within the respective financial year.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No 21/22 funding awards will be implemented in the 22/23 financial year.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Only registered entities, not individuals, may apply for Discretionary Grants, whether levy or non-levy paying.</a:t>
            </a:r>
          </a:p>
          <a:p>
            <a:pPr marL="228600" indent="-228600" defTabSz="914400">
              <a:lnSpc>
                <a:spcPct val="80000"/>
              </a:lnSpc>
              <a:spcBef>
                <a:spcPts val="1000"/>
              </a:spcBef>
            </a:pPr>
            <a:r>
              <a:rPr lang="en-ZA" sz="2600" i="1" dirty="0">
                <a:solidFill>
                  <a:srgbClr val="54838D"/>
                </a:solidFill>
              </a:rPr>
              <a:t>Monitoring and Evaluation will take place on companies that have been awarded SETA funding.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12615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34302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r>
              <a:rPr lang="en-ZA" sz="2600" i="1" u="sng" dirty="0">
                <a:solidFill>
                  <a:srgbClr val="54838D"/>
                </a:solidFill>
              </a:rPr>
              <a:t>Registration on the System.</a:t>
            </a:r>
          </a:p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pPr marL="0" indent="0" defTabSz="914400">
              <a:lnSpc>
                <a:spcPct val="80000"/>
              </a:lnSpc>
              <a:spcBef>
                <a:spcPts val="1000"/>
              </a:spcBef>
              <a:buNone/>
            </a:pPr>
            <a:r>
              <a:rPr lang="en-ZA" sz="2600" i="1" dirty="0">
                <a:solidFill>
                  <a:srgbClr val="54838D"/>
                </a:solidFill>
              </a:rPr>
              <a:t>Stakeholders will need the following information to register on Indicium:</a:t>
            </a:r>
          </a:p>
          <a:p>
            <a:pPr marL="0" indent="0">
              <a:buNone/>
            </a:pPr>
            <a:endParaRPr lang="en-US" dirty="0"/>
          </a:p>
          <a:p>
            <a:r>
              <a:rPr lang="en-ZA" sz="2600" i="1" dirty="0">
                <a:solidFill>
                  <a:srgbClr val="54838D"/>
                </a:solidFill>
              </a:rPr>
              <a:t>ID / alternative ID number</a:t>
            </a:r>
          </a:p>
          <a:p>
            <a:pPr marL="0" indent="0"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r>
              <a:rPr lang="en-ZA" sz="2600" i="1" dirty="0">
                <a:solidFill>
                  <a:srgbClr val="54838D"/>
                </a:solidFill>
              </a:rPr>
              <a:t>Scanned signed appointment letter from the Organisation(s) to apply on behalf of company – not older than 3 months</a:t>
            </a:r>
          </a:p>
          <a:p>
            <a:pPr marL="0" indent="0">
              <a:buNone/>
            </a:pPr>
            <a:endParaRPr lang="en-ZA" sz="2600" i="1" dirty="0">
              <a:solidFill>
                <a:srgbClr val="54838D"/>
              </a:solidFill>
            </a:endParaRPr>
          </a:p>
          <a:p>
            <a:r>
              <a:rPr lang="en-ZA" sz="2600" i="1" dirty="0">
                <a:solidFill>
                  <a:srgbClr val="54838D"/>
                </a:solidFill>
              </a:rPr>
              <a:t>Company SDL Number /N number can be requested from FP&amp;M SETA (Stakeholder will be required to link and search system using the SDL number)</a:t>
            </a:r>
            <a:endParaRPr lang="en-US" sz="2600" i="1" dirty="0">
              <a:solidFill>
                <a:srgbClr val="54838D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79329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60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3100" b="1" dirty="0">
                <a:solidFill>
                  <a:srgbClr val="FF0000"/>
                </a:solidFill>
                <a:cs typeface="Arial" panose="020B0604020202020204" pitchFamily="34" charset="0"/>
              </a:rPr>
              <a:t>The following documents are required before an applicant can proceed with the DG Application:</a:t>
            </a:r>
          </a:p>
          <a:p>
            <a:pPr marL="0" indent="0">
              <a:buNone/>
            </a:pPr>
            <a:endParaRPr lang="en-ZA" sz="2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Valid Tax Clearance Certificate/Tax Exemption document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CIPRO/Government Registration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BEE Certificate. 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Please note that the BEE status field is now a 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 field.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Bargaining Council certificate/exemption letter (if applicable)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Proof of accreditation (</a:t>
            </a:r>
            <a:r>
              <a:rPr lang="en-ZA" sz="2800" b="1" dirty="0">
                <a:solidFill>
                  <a:srgbClr val="FF0000"/>
                </a:solidFill>
                <a:cs typeface="Arial" panose="020B0604020202020204" pitchFamily="34" charset="0"/>
              </a:rPr>
              <a:t>compulsory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for Apprenticeship/Learnership/Skills Programme)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   </a:t>
            </a:r>
            <a:r>
              <a:rPr lang="en-ZA" sz="2800" b="1" dirty="0">
                <a:solidFill>
                  <a:srgbClr val="608692"/>
                </a:solidFill>
                <a:cs typeface="Arial" panose="020B0604020202020204" pitchFamily="34" charset="0"/>
              </a:rPr>
              <a:t>OR</a:t>
            </a: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</a:t>
            </a:r>
          </a:p>
          <a:p>
            <a:pPr marL="230188" lvl="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   Letter/agreement appointing external training provider and their proof of   accreditation</a:t>
            </a: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608692"/>
                </a:solidFill>
                <a:cs typeface="Arial" panose="020B0604020202020204" pitchFamily="34" charset="0"/>
              </a:rPr>
              <a:t>Occupation Health and Safety Certificate (If applicable - Apprenticeships)</a:t>
            </a:r>
          </a:p>
          <a:p>
            <a:pPr marL="0" indent="0">
              <a:buNone/>
            </a:pPr>
            <a:endParaRPr lang="en-US" sz="2600" dirty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7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9575" y="366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>
                <a:solidFill>
                  <a:schemeClr val="bg1"/>
                </a:solidFill>
              </a:rPr>
              <a:t>Section 3: DG Applications and Specifications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602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54838D"/>
                </a:solidFill>
              </a:rPr>
              <a:t>The following have been noted as challenges during the application of DGs: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Invalid documentation (Tax clearance, etc.)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Outside FP&amp;M SETA Scope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Incomplete / pending submissions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Failure to meet deadline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Over subscription (Statistics provided)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WSP and Pivotal Plan submitted and not approved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Projects applied for not linked to approved Pivotal Plan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Applications not addressing Scare and Critical Skills of the sector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Request for changes to funding awarded that ends up affecting targets</a:t>
            </a:r>
          </a:p>
          <a:p>
            <a:r>
              <a:rPr lang="en-ZA" sz="2600" i="1" dirty="0">
                <a:solidFill>
                  <a:srgbClr val="54838D"/>
                </a:solidFill>
              </a:rPr>
              <a:t>Unrealistic applications. i.e. Applying for 500 learners when our budget is for       </a:t>
            </a:r>
          </a:p>
          <a:p>
            <a:pPr marL="0" indent="0">
              <a:buNone/>
            </a:pPr>
            <a:r>
              <a:rPr lang="en-ZA" sz="2600" i="1" dirty="0">
                <a:solidFill>
                  <a:srgbClr val="54838D"/>
                </a:solidFill>
              </a:rPr>
              <a:t>    600 learners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7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03097" y="387266"/>
            <a:ext cx="7972425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48" b="1" dirty="0" smtClean="0">
                <a:solidFill>
                  <a:schemeClr val="bg1"/>
                </a:solidFill>
              </a:rPr>
              <a:t>Section 4: Funding Approval Process</a:t>
            </a:r>
          </a:p>
          <a:p>
            <a:pPr algn="r"/>
            <a:endParaRPr lang="en-US" sz="3048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F5F5B2-D5A3-4EA5-BCB5-AE651128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266825"/>
            <a:ext cx="10972800" cy="47148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i="1" dirty="0">
                <a:solidFill>
                  <a:srgbClr val="54838D"/>
                </a:solidFill>
              </a:rPr>
              <a:t>Applicants must take note of the following: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Only applications submitted on Indicium will be processed and considered.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DG Verification: Compliance – Legal Documentation.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DG Evaluation: WSP/Scarce and Critical Skills/Priority Skills Alignment/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ZA" sz="4200" i="1" dirty="0">
                <a:solidFill>
                  <a:srgbClr val="54838D"/>
                </a:solidFill>
              </a:rPr>
              <a:t>		Skills in High Demand and alignment to NSP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Applicants must address issues of Learner absorption, entrepreneurship and coaching and mentoring.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Ensure fair distribution as per the Levy income per sub-sector.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Final approval will be confirmed by FP&amp;M SETA Board.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US" sz="4200" i="1" dirty="0">
                <a:solidFill>
                  <a:srgbClr val="54838D"/>
                </a:solidFill>
              </a:rPr>
              <a:t>If response to application is not received by end of August 2021, please consider your application unsuccessful.</a:t>
            </a:r>
          </a:p>
          <a:p>
            <a:pPr marL="228600" indent="-228600" defTabSz="914400">
              <a:spcBef>
                <a:spcPts val="1000"/>
              </a:spcBef>
            </a:pPr>
            <a:r>
              <a:rPr lang="en-ZA" sz="4200" i="1" dirty="0">
                <a:solidFill>
                  <a:srgbClr val="54838D"/>
                </a:solidFill>
              </a:rPr>
              <a:t>Due to reduction in Levies caused by economic downturn in our subsectors, the FP&amp;M SETA will apply a staggered approach to Project approval.</a:t>
            </a:r>
          </a:p>
          <a:p>
            <a:pPr marL="0" indent="0">
              <a:buNone/>
            </a:pPr>
            <a:endParaRPr lang="en-US" sz="2600" i="1" dirty="0">
              <a:solidFill>
                <a:srgbClr val="548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374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791</Words>
  <Application>Microsoft Office PowerPoint</Application>
  <PresentationFormat>Widescreen</PresentationFormat>
  <Paragraphs>128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Lindy Mkhize</cp:lastModifiedBy>
  <cp:revision>363</cp:revision>
  <cp:lastPrinted>2017-11-21T07:15:18Z</cp:lastPrinted>
  <dcterms:created xsi:type="dcterms:W3CDTF">2015-07-07T11:00:19Z</dcterms:created>
  <dcterms:modified xsi:type="dcterms:W3CDTF">2021-01-19T07:49:28Z</dcterms:modified>
</cp:coreProperties>
</file>